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6502" y="-1378253"/>
            <a:ext cx="5036804" cy="2756505"/>
          </a:xfrm>
          <a:custGeom>
            <a:avLst/>
            <a:gdLst/>
            <a:ahLst/>
            <a:cxnLst/>
            <a:rect r="r" b="b" t="t" l="l"/>
            <a:pathLst>
              <a:path h="2756505" w="5036804">
                <a:moveTo>
                  <a:pt x="0" y="0"/>
                </a:moveTo>
                <a:lnTo>
                  <a:pt x="5036804" y="0"/>
                </a:lnTo>
                <a:lnTo>
                  <a:pt x="5036804" y="2756506"/>
                </a:lnTo>
                <a:lnTo>
                  <a:pt x="0" y="2756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6502" y="7625756"/>
            <a:ext cx="3301701" cy="3115605"/>
          </a:xfrm>
          <a:custGeom>
            <a:avLst/>
            <a:gdLst/>
            <a:ahLst/>
            <a:cxnLst/>
            <a:rect r="r" b="b" t="t" l="l"/>
            <a:pathLst>
              <a:path h="3115605" w="3301701">
                <a:moveTo>
                  <a:pt x="0" y="0"/>
                </a:moveTo>
                <a:lnTo>
                  <a:pt x="3301701" y="0"/>
                </a:lnTo>
                <a:lnTo>
                  <a:pt x="3301701" y="3115605"/>
                </a:lnTo>
                <a:lnTo>
                  <a:pt x="0" y="3115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58230" y="3143908"/>
            <a:ext cx="8977404" cy="897736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4B38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77571" y="3532226"/>
            <a:ext cx="8187092" cy="818705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437348" y="6918593"/>
            <a:ext cx="7133441" cy="71392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B38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028700" y="5793560"/>
            <a:ext cx="2201344" cy="0"/>
          </a:xfrm>
          <a:prstGeom prst="line">
            <a:avLst/>
          </a:prstGeom>
          <a:ln cap="flat" w="47625">
            <a:solidFill>
              <a:srgbClr val="F2E9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798877" y="7228829"/>
            <a:ext cx="1436458" cy="1436458"/>
            <a:chOff x="0" y="0"/>
            <a:chExt cx="1915277" cy="191527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915277" cy="191527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2E9D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6577" lIns="46577" bIns="46577" rIns="46577"/>
              <a:lstStyle/>
              <a:p>
                <a:pPr algn="ctr">
                  <a:lnSpc>
                    <a:spcPts val="1668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72899" y="798113"/>
              <a:ext cx="769478" cy="319052"/>
            </a:xfrm>
            <a:custGeom>
              <a:avLst/>
              <a:gdLst/>
              <a:ahLst/>
              <a:cxnLst/>
              <a:rect r="r" b="b" t="t" l="l"/>
              <a:pathLst>
                <a:path h="319052" w="769478">
                  <a:moveTo>
                    <a:pt x="0" y="0"/>
                  </a:moveTo>
                  <a:lnTo>
                    <a:pt x="769479" y="0"/>
                  </a:lnTo>
                  <a:lnTo>
                    <a:pt x="769479" y="319052"/>
                  </a:lnTo>
                  <a:lnTo>
                    <a:pt x="0" y="319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5335" t="-101507" r="-9237" b="-9893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923360"/>
            <a:ext cx="9441552" cy="37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06"/>
              </a:lnSpc>
            </a:pPr>
            <a:r>
              <a:rPr lang="en-US" sz="9400">
                <a:solidFill>
                  <a:srgbClr val="D4B382"/>
                </a:solidFill>
                <a:latin typeface="Poppins Heavy"/>
              </a:rPr>
              <a:t>CONNECTICUT REAL ESTATE</a:t>
            </a:r>
          </a:p>
          <a:p>
            <a:pPr algn="l" marL="0" indent="0" lvl="0">
              <a:lnSpc>
                <a:spcPts val="9306"/>
              </a:lnSpc>
            </a:pPr>
            <a:r>
              <a:rPr lang="en-US" sz="9400">
                <a:solidFill>
                  <a:srgbClr val="D4B382"/>
                </a:solidFill>
                <a:latin typeface="Poppins Heavy"/>
              </a:rPr>
              <a:t>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795" y="5879285"/>
            <a:ext cx="9366557" cy="79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2E9D8"/>
                </a:solidFill>
                <a:latin typeface="Poppins Semi-Bold"/>
              </a:rPr>
              <a:t>BY GROUP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168" y="2777260"/>
            <a:ext cx="7246610" cy="4760776"/>
          </a:xfrm>
          <a:custGeom>
            <a:avLst/>
            <a:gdLst/>
            <a:ahLst/>
            <a:cxnLst/>
            <a:rect r="r" b="b" t="t" l="l"/>
            <a:pathLst>
              <a:path h="4760776" w="7246610">
                <a:moveTo>
                  <a:pt x="0" y="0"/>
                </a:moveTo>
                <a:lnTo>
                  <a:pt x="7246610" y="0"/>
                </a:lnTo>
                <a:lnTo>
                  <a:pt x="7246610" y="4760776"/>
                </a:lnTo>
                <a:lnTo>
                  <a:pt x="0" y="476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" t="0" r="-29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00487" y="2777260"/>
            <a:ext cx="8917010" cy="4760776"/>
          </a:xfrm>
          <a:custGeom>
            <a:avLst/>
            <a:gdLst/>
            <a:ahLst/>
            <a:cxnLst/>
            <a:rect r="r" b="b" t="t" l="l"/>
            <a:pathLst>
              <a:path h="4760776" w="8917010">
                <a:moveTo>
                  <a:pt x="0" y="0"/>
                </a:moveTo>
                <a:lnTo>
                  <a:pt x="8917010" y="0"/>
                </a:lnTo>
                <a:lnTo>
                  <a:pt x="8917010" y="4760776"/>
                </a:lnTo>
                <a:lnTo>
                  <a:pt x="0" y="4760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9168" y="7704642"/>
            <a:ext cx="16848329" cy="280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Maximum No of Units are concentrated in Three Counties: Fairfield, Hartford and New Haven</a:t>
            </a:r>
          </a:p>
          <a:p>
            <a:pPr>
              <a:lnSpc>
                <a:spcPts val="4499"/>
              </a:lnSpc>
            </a:pPr>
          </a:p>
          <a:p>
            <a:pPr>
              <a:lnSpc>
                <a:spcPts val="4499"/>
              </a:lnSpc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Major Types of Unit are Single Family and Condo</a:t>
            </a:r>
          </a:p>
          <a:p>
            <a:pPr>
              <a:lnSpc>
                <a:spcPts val="4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34536" y="696438"/>
            <a:ext cx="14112639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86792"/>
                </a:solidFill>
                <a:latin typeface="Poppins Heavy"/>
              </a:rPr>
              <a:t>DATASET DESCRIPTION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16342"/>
            <a:ext cx="16230600" cy="1266186"/>
          </a:xfrm>
          <a:custGeom>
            <a:avLst/>
            <a:gdLst/>
            <a:ahLst/>
            <a:cxnLst/>
            <a:rect r="r" b="b" t="t" l="l"/>
            <a:pathLst>
              <a:path h="1266186" w="16230600">
                <a:moveTo>
                  <a:pt x="0" y="0"/>
                </a:moveTo>
                <a:lnTo>
                  <a:pt x="16230600" y="0"/>
                </a:lnTo>
                <a:lnTo>
                  <a:pt x="16230600" y="1266186"/>
                </a:lnTo>
                <a:lnTo>
                  <a:pt x="0" y="126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003" r="0" b="-310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53978"/>
            <a:ext cx="11756043" cy="5604322"/>
          </a:xfrm>
          <a:custGeom>
            <a:avLst/>
            <a:gdLst/>
            <a:ahLst/>
            <a:cxnLst/>
            <a:rect r="r" b="b" t="t" l="l"/>
            <a:pathLst>
              <a:path h="5604322" w="11756043">
                <a:moveTo>
                  <a:pt x="0" y="0"/>
                </a:moveTo>
                <a:lnTo>
                  <a:pt x="11756043" y="0"/>
                </a:lnTo>
                <a:lnTo>
                  <a:pt x="11756043" y="5604322"/>
                </a:lnTo>
                <a:lnTo>
                  <a:pt x="0" y="5604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537" y="3653978"/>
            <a:ext cx="4114763" cy="5604322"/>
          </a:xfrm>
          <a:custGeom>
            <a:avLst/>
            <a:gdLst/>
            <a:ahLst/>
            <a:cxnLst/>
            <a:rect r="r" b="b" t="t" l="l"/>
            <a:pathLst>
              <a:path h="5604322" w="4114763">
                <a:moveTo>
                  <a:pt x="0" y="0"/>
                </a:moveTo>
                <a:lnTo>
                  <a:pt x="4114763" y="0"/>
                </a:lnTo>
                <a:lnTo>
                  <a:pt x="4114763" y="5604322"/>
                </a:lnTo>
                <a:lnTo>
                  <a:pt x="0" y="560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5" r="0" b="-2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54054"/>
            <a:ext cx="15201919" cy="10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25"/>
              </a:lnSpc>
              <a:spcBef>
                <a:spcPct val="0"/>
              </a:spcBef>
            </a:pPr>
            <a:r>
              <a:rPr lang="en-US" sz="7500" strike="noStrike" u="none">
                <a:solidFill>
                  <a:srgbClr val="286792"/>
                </a:solidFill>
                <a:latin typeface="Poppins Heavy"/>
              </a:rPr>
              <a:t>DATASET: CORRELATION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163050"/>
            <a:ext cx="16230600" cy="9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</a:pPr>
            <a:r>
              <a:rPr lang="en-US" sz="2499" spc="24">
                <a:solidFill>
                  <a:srgbClr val="000000"/>
                </a:solidFill>
                <a:latin typeface="Poppins"/>
              </a:rPr>
              <a:t>Correlation Analysis indicates that only Assessed Value and Avg Lending Rate are Significant Variables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4810" y="2250841"/>
            <a:ext cx="10757904" cy="6798232"/>
          </a:xfrm>
          <a:custGeom>
            <a:avLst/>
            <a:gdLst/>
            <a:ahLst/>
            <a:cxnLst/>
            <a:rect r="r" b="b" t="t" l="l"/>
            <a:pathLst>
              <a:path h="6798232" w="10757904">
                <a:moveTo>
                  <a:pt x="0" y="0"/>
                </a:moveTo>
                <a:lnTo>
                  <a:pt x="10757904" y="0"/>
                </a:lnTo>
                <a:lnTo>
                  <a:pt x="10757904" y="6798232"/>
                </a:lnTo>
                <a:lnTo>
                  <a:pt x="0" y="679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3474" y="696438"/>
            <a:ext cx="11374541" cy="10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25"/>
              </a:lnSpc>
              <a:spcBef>
                <a:spcPct val="0"/>
              </a:spcBef>
            </a:pPr>
            <a:r>
              <a:rPr lang="en-US" sz="7500" strike="noStrike" u="none">
                <a:solidFill>
                  <a:srgbClr val="286792"/>
                </a:solidFill>
                <a:latin typeface="Poppins Heavy"/>
              </a:rPr>
              <a:t>DATASET: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6542" y="9153525"/>
            <a:ext cx="14160252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Sale.Amount</a:t>
            </a:r>
            <a:r>
              <a:rPr lang="en-US" sz="2999" spc="29">
                <a:solidFill>
                  <a:srgbClr val="000000"/>
                </a:solidFill>
                <a:latin typeface="Poppins Medium"/>
                <a:ea typeface="Poppins Medium"/>
              </a:rPr>
              <a:t>=275,500+(0.41×Assessed.Value)−(4,491×AvgLendingRate)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48" y="2645387"/>
            <a:ext cx="7084810" cy="167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Independent Variables: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 Assessed Value, Average Lending Rate</a:t>
            </a:r>
          </a:p>
          <a:p>
            <a:pPr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2999" spc="29">
                <a:solidFill>
                  <a:srgbClr val="000000"/>
                </a:solidFill>
                <a:latin typeface="Poppins Bold"/>
              </a:rPr>
              <a:t>Dependent Variable: 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Sale Amount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48" y="4759369"/>
            <a:ext cx="7084810" cy="167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Intercept: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 275,500</a:t>
            </a:r>
          </a:p>
          <a:p>
            <a:pPr>
              <a:lnSpc>
                <a:spcPts val="4499"/>
              </a:lnSpc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 Coeff. 1 (Assessed Value): 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0.41</a:t>
            </a:r>
          </a:p>
          <a:p>
            <a:pPr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Coeff.2 (AvgLendingRate):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 4,491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48" y="6873920"/>
            <a:ext cx="7084810" cy="55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000000"/>
                </a:solidFill>
                <a:latin typeface="Poppins Bold"/>
              </a:rPr>
              <a:t>R-Squared (Adj.):</a:t>
            </a:r>
            <a:r>
              <a:rPr lang="en-US" sz="2999" spc="29">
                <a:solidFill>
                  <a:srgbClr val="000000"/>
                </a:solidFill>
                <a:latin typeface="Poppins Medium"/>
              </a:rPr>
              <a:t> 11.23%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307992" cy="10287000"/>
          </a:xfrm>
          <a:custGeom>
            <a:avLst/>
            <a:gdLst/>
            <a:ahLst/>
            <a:cxnLst/>
            <a:rect r="r" b="b" t="t" l="l"/>
            <a:pathLst>
              <a:path h="10287000" w="13307992">
                <a:moveTo>
                  <a:pt x="0" y="0"/>
                </a:moveTo>
                <a:lnTo>
                  <a:pt x="13307992" y="0"/>
                </a:lnTo>
                <a:lnTo>
                  <a:pt x="13307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97890" y="3438439"/>
            <a:ext cx="4510982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2E9D8"/>
                </a:solidFill>
                <a:latin typeface="Poppins Heavy"/>
              </a:rPr>
              <a:t>ASSESSED VALUE AND LENDING RATES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7" r="0" b="-32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6" r="0" b="-30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4468" y="3794261"/>
            <a:ext cx="7785907" cy="5464039"/>
          </a:xfrm>
          <a:custGeom>
            <a:avLst/>
            <a:gdLst/>
            <a:ahLst/>
            <a:cxnLst/>
            <a:rect r="r" b="b" t="t" l="l"/>
            <a:pathLst>
              <a:path h="5464039" w="7785907">
                <a:moveTo>
                  <a:pt x="0" y="0"/>
                </a:moveTo>
                <a:lnTo>
                  <a:pt x="7785907" y="0"/>
                </a:lnTo>
                <a:lnTo>
                  <a:pt x="7785907" y="5464039"/>
                </a:lnTo>
                <a:lnTo>
                  <a:pt x="0" y="546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502093" cy="10450899"/>
          </a:xfrm>
          <a:custGeom>
            <a:avLst/>
            <a:gdLst/>
            <a:ahLst/>
            <a:cxnLst/>
            <a:rect r="r" b="b" t="t" l="l"/>
            <a:pathLst>
              <a:path h="10450899" w="10502093">
                <a:moveTo>
                  <a:pt x="0" y="0"/>
                </a:moveTo>
                <a:lnTo>
                  <a:pt x="10502093" y="0"/>
                </a:lnTo>
                <a:lnTo>
                  <a:pt x="10502093" y="10450899"/>
                </a:lnTo>
                <a:lnTo>
                  <a:pt x="0" y="10450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67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1205" y="2491954"/>
            <a:ext cx="13285589" cy="562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74955" indent="-637478" lvl="1">
              <a:lnSpc>
                <a:spcPts val="8857"/>
              </a:lnSpc>
              <a:buFont typeface="Arial"/>
              <a:buChar char="•"/>
            </a:pPr>
            <a:r>
              <a:rPr lang="en-US" sz="5905" spc="59" strike="noStrike" u="none">
                <a:solidFill>
                  <a:srgbClr val="286792"/>
                </a:solidFill>
                <a:latin typeface="Poppins Medium"/>
              </a:rPr>
              <a:t>Summary of the Analysis</a:t>
            </a:r>
          </a:p>
          <a:p>
            <a:pPr marL="1274955" indent="-637478" lvl="1">
              <a:lnSpc>
                <a:spcPts val="8857"/>
              </a:lnSpc>
              <a:buFont typeface="Arial"/>
              <a:buChar char="•"/>
            </a:pPr>
            <a:r>
              <a:rPr lang="en-US" sz="5905" spc="59" strike="noStrike" u="none">
                <a:solidFill>
                  <a:srgbClr val="286792"/>
                </a:solidFill>
                <a:latin typeface="Poppins Medium"/>
              </a:rPr>
              <a:t> Implications for Stakeholders</a:t>
            </a:r>
          </a:p>
          <a:p>
            <a:pPr marL="1274955" indent="-637478" lvl="1">
              <a:lnSpc>
                <a:spcPts val="8857"/>
              </a:lnSpc>
              <a:buFont typeface="Arial"/>
              <a:buChar char="•"/>
            </a:pPr>
            <a:r>
              <a:rPr lang="en-US" sz="5905" spc="59" strike="noStrike" u="none">
                <a:solidFill>
                  <a:srgbClr val="286792"/>
                </a:solidFill>
                <a:latin typeface="Poppins Medium"/>
              </a:rPr>
              <a:t>Limitations and Considerations</a:t>
            </a:r>
          </a:p>
          <a:p>
            <a:pPr marL="1274955" indent="-637478" lvl="1">
              <a:lnSpc>
                <a:spcPts val="8857"/>
              </a:lnSpc>
              <a:buFont typeface="Arial"/>
              <a:buChar char="•"/>
            </a:pPr>
            <a:r>
              <a:rPr lang="en-US" sz="5905" spc="59" strike="noStrike" u="none">
                <a:solidFill>
                  <a:srgbClr val="286792"/>
                </a:solidFill>
                <a:latin typeface="Poppins Medium"/>
              </a:rPr>
              <a:t>Areas of further research</a:t>
            </a:r>
          </a:p>
          <a:p>
            <a:pPr marL="1274955" indent="-637478" lvl="1">
              <a:lnSpc>
                <a:spcPts val="8857"/>
              </a:lnSpc>
              <a:buFont typeface="Arial"/>
              <a:buChar char="•"/>
            </a:pPr>
            <a:r>
              <a:rPr lang="en-US" sz="5905" spc="59" strike="noStrike" u="none">
                <a:solidFill>
                  <a:srgbClr val="286792"/>
                </a:solidFill>
                <a:latin typeface="Poppins Medium"/>
              </a:rPr>
              <a:t>Recommendations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6042" y="4878229"/>
            <a:ext cx="3977717" cy="56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4000">
                <a:solidFill>
                  <a:srgbClr val="286792"/>
                </a:solidFill>
                <a:latin typeface="Poppins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0727" y="845275"/>
            <a:ext cx="5889118" cy="8413025"/>
          </a:xfrm>
          <a:custGeom>
            <a:avLst/>
            <a:gdLst/>
            <a:ahLst/>
            <a:cxnLst/>
            <a:rect r="r" b="b" t="t" l="l"/>
            <a:pathLst>
              <a:path h="8413025" w="5889118">
                <a:moveTo>
                  <a:pt x="0" y="0"/>
                </a:moveTo>
                <a:lnTo>
                  <a:pt x="5889118" y="0"/>
                </a:lnTo>
                <a:lnTo>
                  <a:pt x="5889118" y="8413025"/>
                </a:lnTo>
                <a:lnTo>
                  <a:pt x="0" y="841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95248" y="845275"/>
            <a:ext cx="6967488" cy="8218925"/>
            <a:chOff x="0" y="0"/>
            <a:chExt cx="6350000" cy="74905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7490529"/>
            </a:xfrm>
            <a:custGeom>
              <a:avLst/>
              <a:gdLst/>
              <a:ahLst/>
              <a:cxnLst/>
              <a:rect r="r" b="b" t="t" l="l"/>
              <a:pathLst>
                <a:path h="7490529" w="6350000">
                  <a:moveTo>
                    <a:pt x="6350000" y="3745309"/>
                  </a:moveTo>
                  <a:cubicBezTo>
                    <a:pt x="6350000" y="5813678"/>
                    <a:pt x="4928476" y="7490529"/>
                    <a:pt x="3175000" y="7490529"/>
                  </a:cubicBezTo>
                  <a:cubicBezTo>
                    <a:pt x="1421498" y="7490529"/>
                    <a:pt x="0" y="5813678"/>
                    <a:pt x="0" y="3745309"/>
                  </a:cubicBezTo>
                  <a:cubicBezTo>
                    <a:pt x="0" y="1676836"/>
                    <a:pt x="1421498" y="0"/>
                    <a:pt x="3175000" y="0"/>
                  </a:cubicBezTo>
                  <a:cubicBezTo>
                    <a:pt x="4928502" y="0"/>
                    <a:pt x="6350000" y="1676836"/>
                    <a:pt x="6350000" y="3745309"/>
                  </a:cubicBezTo>
                  <a:close/>
                </a:path>
              </a:pathLst>
            </a:custGeom>
            <a:blipFill>
              <a:blip r:embed="rId3"/>
              <a:stretch>
                <a:fillRect l="-38526" t="0" r="-38526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6407"/>
            <a:ext cx="6350675" cy="138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  <a:spcBef>
                <a:spcPct val="0"/>
              </a:spcBef>
            </a:pPr>
            <a:r>
              <a:rPr lang="en-US" sz="7327" spc="73">
                <a:solidFill>
                  <a:srgbClr val="D4B382"/>
                </a:solidFill>
                <a:latin typeface="Poppins Bold"/>
              </a:rPr>
              <a:t>Introduction: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0098" y="2302953"/>
            <a:ext cx="10892221" cy="695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930" indent="-328965" lvl="1">
              <a:lnSpc>
                <a:spcPts val="4571"/>
              </a:lnSpc>
              <a:buFont typeface="Arial"/>
              <a:buChar char="•"/>
            </a:pPr>
            <a:r>
              <a:rPr lang="en-US" sz="3047" spc="30">
                <a:solidFill>
                  <a:srgbClr val="D4B382"/>
                </a:solidFill>
                <a:latin typeface="Poppins Medium"/>
              </a:rPr>
              <a:t>We are Group 3 Investment, a distinguished investment firm specializing in the analysis of the Connecticut real estate market.</a:t>
            </a:r>
          </a:p>
          <a:p>
            <a:pPr>
              <a:lnSpc>
                <a:spcPts val="4571"/>
              </a:lnSpc>
            </a:pPr>
          </a:p>
          <a:p>
            <a:pPr marL="657930" indent="-328965" lvl="1">
              <a:lnSpc>
                <a:spcPts val="4571"/>
              </a:lnSpc>
              <a:buFont typeface="Arial"/>
              <a:buChar char="•"/>
            </a:pPr>
            <a:r>
              <a:rPr lang="en-US" sz="3047" spc="30">
                <a:solidFill>
                  <a:srgbClr val="D4B382"/>
                </a:solidFill>
                <a:latin typeface="Poppins Medium"/>
              </a:rPr>
              <a:t>Our esteemed clientele comprises high-net-worth investors keen on exploring lucrative opportunities within the Connecticut real estate sector.</a:t>
            </a:r>
          </a:p>
          <a:p>
            <a:pPr>
              <a:lnSpc>
                <a:spcPts val="4571"/>
              </a:lnSpc>
            </a:pPr>
          </a:p>
          <a:p>
            <a:pPr algn="l" marL="657930" indent="-328965" lvl="1">
              <a:lnSpc>
                <a:spcPts val="4571"/>
              </a:lnSpc>
              <a:buFont typeface="Arial"/>
              <a:buChar char="•"/>
            </a:pPr>
            <a:r>
              <a:rPr lang="en-US" sz="3047" spc="30">
                <a:solidFill>
                  <a:srgbClr val="D4B382"/>
                </a:solidFill>
                <a:latin typeface="Poppins Medium"/>
              </a:rPr>
              <a:t>Connecticut boasts the 7th highest income per capita in the United States, offering a promising landscape for discerning investors seeking strategic investment ventures.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89111" y="1308361"/>
            <a:ext cx="5889118" cy="8413025"/>
          </a:xfrm>
          <a:custGeom>
            <a:avLst/>
            <a:gdLst/>
            <a:ahLst/>
            <a:cxnLst/>
            <a:rect r="r" b="b" t="t" l="l"/>
            <a:pathLst>
              <a:path h="8413025" w="5889118">
                <a:moveTo>
                  <a:pt x="0" y="0"/>
                </a:moveTo>
                <a:lnTo>
                  <a:pt x="5889117" y="0"/>
                </a:lnTo>
                <a:lnTo>
                  <a:pt x="5889117" y="8413025"/>
                </a:lnTo>
                <a:lnTo>
                  <a:pt x="0" y="841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4600" y="6918593"/>
            <a:ext cx="7133441" cy="71392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B3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745981"/>
            <a:ext cx="6510947" cy="5929198"/>
            <a:chOff x="0" y="0"/>
            <a:chExt cx="8681263" cy="79055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6438" t="0" r="16438" b="0"/>
            <a:stretch>
              <a:fillRect/>
            </a:stretch>
          </p:blipFill>
          <p:spPr>
            <a:xfrm flipH="false" flipV="false">
              <a:off x="0" y="0"/>
              <a:ext cx="8681263" cy="7905598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6677631" y="0"/>
            <a:ext cx="1610369" cy="10287000"/>
          </a:xfrm>
          <a:prstGeom prst="rect">
            <a:avLst/>
          </a:prstGeom>
          <a:solidFill>
            <a:srgbClr val="F2E9D8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6761699" y="2617258"/>
            <a:ext cx="9719653" cy="2709122"/>
            <a:chOff x="0" y="0"/>
            <a:chExt cx="12959537" cy="36121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444656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92232" y="-53975"/>
              <a:ext cx="11167305" cy="1743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74"/>
                </a:lnSpc>
                <a:spcBef>
                  <a:spcPts val="2904"/>
                </a:spcBef>
              </a:pPr>
              <a:r>
                <a:rPr lang="en-US" sz="2499" spc="149">
                  <a:solidFill>
                    <a:srgbClr val="D4B382"/>
                  </a:solidFill>
                  <a:latin typeface="Poppins Semi-Bold"/>
                </a:rPr>
                <a:t>OUR VISION</a:t>
              </a:r>
            </a:p>
            <a:p>
              <a:pPr algn="l" marL="0" indent="0" lvl="1">
                <a:lnSpc>
                  <a:spcPts val="3874"/>
                </a:lnSpc>
                <a:spcBef>
                  <a:spcPts val="2906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792232" y="663857"/>
              <a:ext cx="10184737" cy="2948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  <a:spcBef>
                  <a:spcPts val="2699"/>
                </a:spcBef>
              </a:pPr>
              <a:r>
                <a:rPr lang="en-US" sz="2399" spc="23">
                  <a:solidFill>
                    <a:srgbClr val="F2E9D8"/>
                  </a:solidFill>
                  <a:latin typeface="Poppins Medium"/>
                </a:rPr>
                <a:t> To revolutionize community living in Connecticut by developing innovative and sustainable living spaces that not only elevate lifestyles but also foster community well-being and environmental stewardship.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61737" y="5957810"/>
            <a:ext cx="8615894" cy="3596678"/>
            <a:chOff x="0" y="0"/>
            <a:chExt cx="11487858" cy="479557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11487858" cy="604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874"/>
                </a:lnSpc>
                <a:spcBef>
                  <a:spcPts val="2906"/>
                </a:spcBef>
              </a:pPr>
              <a:r>
                <a:rPr lang="en-US" sz="2499" spc="149" u="none">
                  <a:solidFill>
                    <a:srgbClr val="D4B382"/>
                  </a:solidFill>
                  <a:latin typeface="Poppins Semi-Bold"/>
                </a:rPr>
                <a:t> OUR MISSION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53464"/>
              <a:ext cx="10477086" cy="4142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  <a:spcBef>
                  <a:spcPts val="2699"/>
                </a:spcBef>
              </a:pPr>
              <a:r>
                <a:rPr lang="en-US" sz="2399" spc="23">
                  <a:solidFill>
                    <a:srgbClr val="F2E9D8"/>
                  </a:solidFill>
                  <a:latin typeface="Poppins Medium"/>
                </a:rPr>
                <a:t>Our mission is to create unparalleled value for our stakeholders by leveraging data-driven insights and cutting-edge technologies in real estate investment. We are committed to ethical decision-making that prioritizes long-term wealth generation, community enhancement, and environmental sustainability.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82792" y="7586344"/>
            <a:ext cx="6877467" cy="852806"/>
            <a:chOff x="0" y="0"/>
            <a:chExt cx="9169956" cy="11370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85725"/>
              <a:ext cx="9169956" cy="546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564"/>
                </a:lnSpc>
                <a:spcBef>
                  <a:spcPts val="2673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6534"/>
              <a:ext cx="8363128" cy="51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  <a:spcBef>
                  <a:spcPts val="2474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52475"/>
            <a:ext cx="6656904" cy="138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1"/>
              </a:lnSpc>
              <a:spcBef>
                <a:spcPct val="0"/>
              </a:spcBef>
            </a:pPr>
            <a:r>
              <a:rPr lang="en-US" sz="7327" spc="73">
                <a:solidFill>
                  <a:srgbClr val="D4B382"/>
                </a:solidFill>
                <a:latin typeface="Poppins Bold"/>
              </a:rPr>
              <a:t>Our 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94600" y="6918593"/>
            <a:ext cx="7133441" cy="713926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B38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8853" y="1028700"/>
            <a:ext cx="7164458" cy="3501629"/>
          </a:xfrm>
          <a:custGeom>
            <a:avLst/>
            <a:gdLst/>
            <a:ahLst/>
            <a:cxnLst/>
            <a:rect r="r" b="b" t="t" l="l"/>
            <a:pathLst>
              <a:path h="3501629" w="7164458">
                <a:moveTo>
                  <a:pt x="0" y="0"/>
                </a:moveTo>
                <a:lnTo>
                  <a:pt x="7164458" y="0"/>
                </a:lnTo>
                <a:lnTo>
                  <a:pt x="7164458" y="3501629"/>
                </a:lnTo>
                <a:lnTo>
                  <a:pt x="0" y="350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853" y="4964372"/>
            <a:ext cx="7164458" cy="4773320"/>
          </a:xfrm>
          <a:custGeom>
            <a:avLst/>
            <a:gdLst/>
            <a:ahLst/>
            <a:cxnLst/>
            <a:rect r="r" b="b" t="t" l="l"/>
            <a:pathLst>
              <a:path h="4773320" w="7164458">
                <a:moveTo>
                  <a:pt x="0" y="0"/>
                </a:moveTo>
                <a:lnTo>
                  <a:pt x="7164458" y="0"/>
                </a:lnTo>
                <a:lnTo>
                  <a:pt x="7164458" y="4773320"/>
                </a:lnTo>
                <a:lnTo>
                  <a:pt x="0" y="477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98088" y="952500"/>
            <a:ext cx="1023290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D4B382"/>
                </a:solidFill>
                <a:latin typeface="Poppins Bold"/>
              </a:rPr>
              <a:t>Our Values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3311" y="2524124"/>
            <a:ext cx="10524097" cy="673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4" indent="-323847" lvl="1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At Group 3 Investment, we are deeply committed to enriching communities by delivering exceptional living spaces through strategic and mindful investment.</a:t>
            </a:r>
          </a:p>
          <a:p>
            <a:pPr>
              <a:lnSpc>
                <a:spcPts val="4499"/>
              </a:lnSpc>
            </a:pPr>
          </a:p>
          <a:p>
            <a:pPr marL="647694" indent="-323847" lvl="1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 Our approach is rooted in a profound respect for quality, innovation, and sustainability.</a:t>
            </a:r>
          </a:p>
          <a:p>
            <a:pPr>
              <a:lnSpc>
                <a:spcPts val="4499"/>
              </a:lnSpc>
            </a:pPr>
          </a:p>
          <a:p>
            <a:pPr marL="647694" indent="-323847" lvl="1">
              <a:lnSpc>
                <a:spcPts val="4499"/>
              </a:lnSpc>
              <a:buFont typeface="Arial"/>
              <a:buChar char="•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 By emphasizing ethical practices, engaging with our communities, and prioritizing environmental stewardship, we aim to redefine the standards of real estate investment.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98550" y="3683051"/>
            <a:ext cx="4004345" cy="6010274"/>
          </a:xfrm>
          <a:custGeom>
            <a:avLst/>
            <a:gdLst/>
            <a:ahLst/>
            <a:cxnLst/>
            <a:rect r="r" b="b" t="t" l="l"/>
            <a:pathLst>
              <a:path h="6010274" w="4004345">
                <a:moveTo>
                  <a:pt x="0" y="0"/>
                </a:moveTo>
                <a:lnTo>
                  <a:pt x="4004345" y="0"/>
                </a:lnTo>
                <a:lnTo>
                  <a:pt x="4004345" y="6010274"/>
                </a:lnTo>
                <a:lnTo>
                  <a:pt x="0" y="601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332" y="619834"/>
            <a:ext cx="1023290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D4B382"/>
                </a:solidFill>
                <a:latin typeface="Poppins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5332" y="2133600"/>
            <a:ext cx="16230600" cy="111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Group 3 Investment faces several challenges hindering the achievement of its strategic objectives and overarching goals: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2666" y="3882507"/>
            <a:ext cx="13016522" cy="617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4" indent="-323847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Limited Portfolio Expansion:</a:t>
            </a:r>
          </a:p>
          <a:p>
            <a:pPr algn="just" marL="1295387" indent="-431796" lvl="2">
              <a:lnSpc>
                <a:spcPts val="449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Struggle to expand portfolio by 20% in the next five years due to difficulty in identifying suitable acquisition targets aligned with community enhancement and environmental stewardship mission.</a:t>
            </a:r>
          </a:p>
          <a:p>
            <a:pPr algn="just" marL="647694" indent="-323847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Inefficient Operations:</a:t>
            </a:r>
          </a:p>
          <a:p>
            <a:pPr algn="just" marL="1295387" indent="-431796" lvl="2">
              <a:lnSpc>
                <a:spcPts val="449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29">
                <a:solidFill>
                  <a:srgbClr val="D4B382"/>
                </a:solidFill>
                <a:latin typeface="Poppins Medium"/>
              </a:rPr>
              <a:t>Challenges in effectively implementing AI and big data analytics to streamline property management processes and improve customer satisfaction, hindering the target of 30% operational efficiency boost by 2026.</a:t>
            </a:r>
          </a:p>
          <a:p>
            <a:pPr algn="just">
              <a:lnSpc>
                <a:spcPts val="4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677631" y="0"/>
            <a:ext cx="1610369" cy="10287000"/>
          </a:xfrm>
          <a:prstGeom prst="rect">
            <a:avLst/>
          </a:prstGeom>
          <a:solidFill>
            <a:srgbClr val="31395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94335" y="533400"/>
            <a:ext cx="14566759" cy="98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286792"/>
                </a:solidFill>
                <a:latin typeface="Poppins Heavy"/>
              </a:rPr>
              <a:t>COMPETITOR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15773" y="-1378253"/>
            <a:ext cx="5036804" cy="2756505"/>
          </a:xfrm>
          <a:custGeom>
            <a:avLst/>
            <a:gdLst/>
            <a:ahLst/>
            <a:cxnLst/>
            <a:rect r="r" b="b" t="t" l="l"/>
            <a:pathLst>
              <a:path h="2756505" w="5036804">
                <a:moveTo>
                  <a:pt x="0" y="0"/>
                </a:moveTo>
                <a:lnTo>
                  <a:pt x="5036804" y="0"/>
                </a:lnTo>
                <a:lnTo>
                  <a:pt x="5036804" y="2756506"/>
                </a:lnTo>
                <a:lnTo>
                  <a:pt x="0" y="2756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6258" y="9258300"/>
            <a:ext cx="2779415" cy="2622757"/>
          </a:xfrm>
          <a:custGeom>
            <a:avLst/>
            <a:gdLst/>
            <a:ahLst/>
            <a:cxnLst/>
            <a:rect r="r" b="b" t="t" l="l"/>
            <a:pathLst>
              <a:path h="2622757" w="2779415">
                <a:moveTo>
                  <a:pt x="0" y="0"/>
                </a:moveTo>
                <a:lnTo>
                  <a:pt x="2779416" y="0"/>
                </a:lnTo>
                <a:lnTo>
                  <a:pt x="2779416" y="2622757"/>
                </a:lnTo>
                <a:lnTo>
                  <a:pt x="0" y="2622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4335" y="1028700"/>
            <a:ext cx="4698374" cy="2642835"/>
          </a:xfrm>
          <a:custGeom>
            <a:avLst/>
            <a:gdLst/>
            <a:ahLst/>
            <a:cxnLst/>
            <a:rect r="r" b="b" t="t" l="l"/>
            <a:pathLst>
              <a:path h="2642835" w="4698374">
                <a:moveTo>
                  <a:pt x="0" y="0"/>
                </a:moveTo>
                <a:lnTo>
                  <a:pt x="4698373" y="0"/>
                </a:lnTo>
                <a:lnTo>
                  <a:pt x="4698373" y="2642835"/>
                </a:lnTo>
                <a:lnTo>
                  <a:pt x="0" y="264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066457"/>
            <a:ext cx="7044264" cy="1804961"/>
            <a:chOff x="0" y="0"/>
            <a:chExt cx="9392352" cy="24066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71679" y="-73025"/>
              <a:ext cx="7920673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50"/>
                </a:lnSpc>
                <a:spcBef>
                  <a:spcPts val="3487"/>
                </a:spcBef>
              </a:pPr>
              <a:r>
                <a:rPr lang="en-US" sz="3000" spc="179">
                  <a:solidFill>
                    <a:srgbClr val="B49567"/>
                  </a:solidFill>
                  <a:latin typeface="Poppins Semi-Bold"/>
                </a:rPr>
                <a:t>STRENGTHS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71679" y="635282"/>
              <a:ext cx="7920673" cy="1771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spcBef>
                  <a:spcPts val="1686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Brand recognition</a:t>
              </a:r>
            </a:p>
            <a:p>
              <a:pPr marL="647700" indent="-323850" lvl="1">
                <a:lnSpc>
                  <a:spcPts val="4500"/>
                </a:lnSpc>
                <a:spcBef>
                  <a:spcPts val="1686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Extensive Data and Listings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667288"/>
            <a:ext cx="7044264" cy="2591012"/>
            <a:chOff x="0" y="0"/>
            <a:chExt cx="9392352" cy="345468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OPPORTUNITIES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71679" y="635282"/>
              <a:ext cx="7920673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spcBef>
                  <a:spcPts val="3375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International Expansion</a:t>
              </a:r>
            </a:p>
            <a:p>
              <a:pPr marL="647700" indent="-323850" lvl="1">
                <a:lnSpc>
                  <a:spcPts val="4500"/>
                </a:lnSpc>
                <a:spcBef>
                  <a:spcPts val="3375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Diversification into Additional Services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38865" y="4066457"/>
            <a:ext cx="7938765" cy="2591012"/>
            <a:chOff x="0" y="0"/>
            <a:chExt cx="10585021" cy="34546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336906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8557" y="-73025"/>
              <a:ext cx="892646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WEAKNESSES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58557" y="635282"/>
              <a:ext cx="8926463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spcBef>
                  <a:spcPts val="3375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Accuracy of Zestimates</a:t>
              </a:r>
            </a:p>
            <a:p>
              <a:pPr marL="647700" indent="-323850" lvl="1">
                <a:lnSpc>
                  <a:spcPts val="4500"/>
                </a:lnSpc>
                <a:spcBef>
                  <a:spcPts val="3375"/>
                </a:spcBef>
                <a:buFont typeface="Arial"/>
                <a:buChar char="•"/>
              </a:pPr>
              <a:r>
                <a:rPr lang="en-US" sz="3000" spc="30">
                  <a:solidFill>
                    <a:srgbClr val="313954"/>
                  </a:solidFill>
                  <a:latin typeface="Poppins Medium"/>
                </a:rPr>
                <a:t>Competition from Traditional Real Estate Agents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53165" y="6938334"/>
            <a:ext cx="7044264" cy="2048921"/>
            <a:chOff x="0" y="0"/>
            <a:chExt cx="9392352" cy="273189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THREATS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71679" y="625757"/>
              <a:ext cx="7920673" cy="2106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9283" indent="-334641" lvl="1">
                <a:lnSpc>
                  <a:spcPts val="4649"/>
                </a:lnSpc>
                <a:spcBef>
                  <a:spcPts val="3487"/>
                </a:spcBef>
                <a:buFont typeface="Arial"/>
                <a:buChar char="•"/>
              </a:pPr>
              <a:r>
                <a:rPr lang="en-US" sz="3099" spc="30">
                  <a:solidFill>
                    <a:srgbClr val="313954"/>
                  </a:solidFill>
                  <a:latin typeface="Poppins Medium"/>
                </a:rPr>
                <a:t>Competitive Landscape</a:t>
              </a:r>
            </a:p>
            <a:p>
              <a:pPr marL="669283" indent="-334641" lvl="1">
                <a:lnSpc>
                  <a:spcPts val="4649"/>
                </a:lnSpc>
                <a:spcBef>
                  <a:spcPts val="3487"/>
                </a:spcBef>
                <a:buFont typeface="Arial"/>
                <a:buChar char="•"/>
              </a:pPr>
              <a:r>
                <a:rPr lang="en-US" sz="3099" spc="30">
                  <a:solidFill>
                    <a:srgbClr val="313954"/>
                  </a:solidFill>
                  <a:latin typeface="Poppins Medium"/>
                </a:rPr>
                <a:t>Economic Factor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677631" y="0"/>
            <a:ext cx="1610369" cy="10287000"/>
          </a:xfrm>
          <a:prstGeom prst="rect">
            <a:avLst/>
          </a:prstGeom>
          <a:solidFill>
            <a:srgbClr val="31395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77351" y="726611"/>
            <a:ext cx="15200725" cy="165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2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286792"/>
                </a:solidFill>
                <a:latin typeface="Poppins Heavy"/>
              </a:rPr>
              <a:t>COMPETITOR ANALYSIS</a:t>
            </a:r>
          </a:p>
          <a:p>
            <a:pPr algn="l" marL="0" indent="0" lvl="0">
              <a:lnSpc>
                <a:spcPts val="5445"/>
              </a:lnSpc>
              <a:spcBef>
                <a:spcPct val="0"/>
              </a:spcBef>
            </a:pPr>
            <a:r>
              <a:rPr lang="en-US" sz="5500" strike="noStrike" u="none">
                <a:solidFill>
                  <a:srgbClr val="286792"/>
                </a:solidFill>
                <a:latin typeface="Poppins Heavy"/>
              </a:rPr>
              <a:t>GROUP 3 INVESTMENT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3450" y="3531801"/>
            <a:ext cx="7044264" cy="2561962"/>
            <a:chOff x="0" y="0"/>
            <a:chExt cx="9392352" cy="34159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STRENGTHS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71679" y="644807"/>
              <a:ext cx="7920673" cy="277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Regional Expertise</a:t>
              </a:r>
            </a:p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Well-structured Analysis</a:t>
              </a:r>
            </a:p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Technology integration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450" y="6406073"/>
            <a:ext cx="7044264" cy="1785912"/>
            <a:chOff x="0" y="0"/>
            <a:chExt cx="9392352" cy="23812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OPPORTUNITIES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71679" y="644807"/>
              <a:ext cx="7920673" cy="1736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High Income Area</a:t>
              </a:r>
            </a:p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Numbers talk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38865" y="3531801"/>
            <a:ext cx="7044264" cy="1786031"/>
            <a:chOff x="0" y="0"/>
            <a:chExt cx="9392352" cy="23813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W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WEAKNESSES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71679" y="644807"/>
              <a:ext cx="7920673" cy="1736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Small Group</a:t>
              </a:r>
            </a:p>
            <a:p>
              <a:pPr marL="647694" indent="-323847" lvl="1">
                <a:lnSpc>
                  <a:spcPts val="4499"/>
                </a:lnSpc>
                <a:spcBef>
                  <a:spcPts val="1687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Less option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38865" y="6406073"/>
            <a:ext cx="7044264" cy="1786031"/>
            <a:chOff x="0" y="0"/>
            <a:chExt cx="9392352" cy="238137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186270" cy="90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49"/>
                </a:lnSpc>
                <a:spcBef>
                  <a:spcPts val="3712"/>
                </a:spcBef>
              </a:pPr>
              <a:r>
                <a:rPr lang="en-US" sz="4499" spc="-224">
                  <a:solidFill>
                    <a:srgbClr val="B49567"/>
                  </a:solidFill>
                  <a:latin typeface="Poppins Medium"/>
                </a:rPr>
                <a:t>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71679" y="-73025"/>
              <a:ext cx="7920673" cy="720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649"/>
                </a:lnSpc>
                <a:spcBef>
                  <a:spcPts val="3487"/>
                </a:spcBef>
              </a:pPr>
              <a:r>
                <a:rPr lang="en-US" sz="2999" spc="179">
                  <a:solidFill>
                    <a:srgbClr val="B49567"/>
                  </a:solidFill>
                  <a:latin typeface="Poppins Semi-Bold"/>
                </a:rPr>
                <a:t>THREATS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71679" y="644807"/>
              <a:ext cx="7920673" cy="1736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4" indent="-323847" lvl="1">
                <a:lnSpc>
                  <a:spcPts val="4499"/>
                </a:lnSpc>
                <a:spcBef>
                  <a:spcPts val="1685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Online platform</a:t>
              </a:r>
            </a:p>
            <a:p>
              <a:pPr marL="647694" indent="-323847" lvl="1">
                <a:lnSpc>
                  <a:spcPts val="4499"/>
                </a:lnSpc>
                <a:spcBef>
                  <a:spcPts val="1687"/>
                </a:spcBef>
                <a:buFont typeface="Arial"/>
                <a:buChar char="•"/>
              </a:pPr>
              <a:r>
                <a:rPr lang="en-US" sz="2999" spc="29">
                  <a:solidFill>
                    <a:srgbClr val="313954"/>
                  </a:solidFill>
                  <a:latin typeface="Poppins Medium"/>
                </a:rPr>
                <a:t>Preference of consumer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615773" y="-1378253"/>
            <a:ext cx="5036804" cy="2756505"/>
          </a:xfrm>
          <a:custGeom>
            <a:avLst/>
            <a:gdLst/>
            <a:ahLst/>
            <a:cxnLst/>
            <a:rect r="r" b="b" t="t" l="l"/>
            <a:pathLst>
              <a:path h="2756505" w="5036804">
                <a:moveTo>
                  <a:pt x="0" y="0"/>
                </a:moveTo>
                <a:lnTo>
                  <a:pt x="5036804" y="0"/>
                </a:lnTo>
                <a:lnTo>
                  <a:pt x="5036804" y="2756506"/>
                </a:lnTo>
                <a:lnTo>
                  <a:pt x="0" y="2756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456258" y="9258300"/>
            <a:ext cx="2779415" cy="2622757"/>
          </a:xfrm>
          <a:custGeom>
            <a:avLst/>
            <a:gdLst/>
            <a:ahLst/>
            <a:cxnLst/>
            <a:rect r="r" b="b" t="t" l="l"/>
            <a:pathLst>
              <a:path h="2622757" w="2779415">
                <a:moveTo>
                  <a:pt x="0" y="0"/>
                </a:moveTo>
                <a:lnTo>
                  <a:pt x="2779416" y="0"/>
                </a:lnTo>
                <a:lnTo>
                  <a:pt x="2779416" y="2622757"/>
                </a:lnTo>
                <a:lnTo>
                  <a:pt x="0" y="2622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41458"/>
            <a:ext cx="13988930" cy="823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327" indent="-296664" lvl="1">
              <a:lnSpc>
                <a:spcPts val="4122"/>
              </a:lnSpc>
              <a:buFont typeface="Arial"/>
              <a:buChar char="•"/>
            </a:pPr>
            <a:r>
              <a:rPr lang="en-US" sz="2748" spc="27">
                <a:solidFill>
                  <a:srgbClr val="000000"/>
                </a:solidFill>
                <a:latin typeface="Poppins Medium"/>
              </a:rPr>
              <a:t>At Group 3 Investments, we differentiate ourselves through our localized focus, community-centric approach, regional expertise, and commitment to sustainable and innovative practices. </a:t>
            </a:r>
          </a:p>
          <a:p>
            <a:pPr algn="just">
              <a:lnSpc>
                <a:spcPts val="4122"/>
              </a:lnSpc>
            </a:pPr>
          </a:p>
          <a:p>
            <a:pPr algn="just" marL="593327" indent="-296664" lvl="1">
              <a:lnSpc>
                <a:spcPts val="4122"/>
              </a:lnSpc>
              <a:buFont typeface="Arial"/>
              <a:buChar char="•"/>
            </a:pPr>
            <a:r>
              <a:rPr lang="en-US" sz="2748" spc="27">
                <a:solidFill>
                  <a:srgbClr val="000000"/>
                </a:solidFill>
                <a:latin typeface="Poppins Medium"/>
              </a:rPr>
              <a:t>With a deep-seated belief in the power of community engagement, we prioritize building robust relationships within local communities across Connecticut. </a:t>
            </a:r>
          </a:p>
          <a:p>
            <a:pPr algn="just">
              <a:lnSpc>
                <a:spcPts val="4122"/>
              </a:lnSpc>
            </a:pPr>
          </a:p>
          <a:p>
            <a:pPr algn="just" marL="593327" indent="-296664" lvl="1">
              <a:lnSpc>
                <a:spcPts val="4122"/>
              </a:lnSpc>
              <a:buFont typeface="Arial"/>
              <a:buChar char="•"/>
            </a:pPr>
            <a:r>
              <a:rPr lang="en-US" sz="2748" spc="27">
                <a:solidFill>
                  <a:srgbClr val="000000"/>
                </a:solidFill>
                <a:latin typeface="Poppins Medium"/>
              </a:rPr>
              <a:t>Our regional expertise ensures that we understand the unique dynamics of each neighborhood, allowing us to tailor our services to meet the specific needs and aspirations of residents. </a:t>
            </a:r>
          </a:p>
          <a:p>
            <a:pPr algn="just">
              <a:lnSpc>
                <a:spcPts val="4122"/>
              </a:lnSpc>
            </a:pPr>
          </a:p>
          <a:p>
            <a:pPr algn="just" marL="593327" indent="-296664" lvl="1">
              <a:lnSpc>
                <a:spcPts val="4122"/>
              </a:lnSpc>
              <a:buFont typeface="Arial"/>
              <a:buChar char="•"/>
            </a:pPr>
            <a:r>
              <a:rPr lang="en-US" sz="2748" spc="27">
                <a:solidFill>
                  <a:srgbClr val="000000"/>
                </a:solidFill>
                <a:latin typeface="Poppins Medium"/>
              </a:rPr>
              <a:t>Moreover, our dedication to sustainable and innovative practices drives us to continually explore new ways to enhance environmental stewardship and elevate living standards, setting us apart as leaders in the industry.</a:t>
            </a:r>
          </a:p>
          <a:p>
            <a:pPr algn="just">
              <a:lnSpc>
                <a:spcPts val="412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232164" y="1412546"/>
            <a:ext cx="3744468" cy="8229600"/>
          </a:xfrm>
          <a:custGeom>
            <a:avLst/>
            <a:gdLst/>
            <a:ahLst/>
            <a:cxnLst/>
            <a:rect r="r" b="b" t="t" l="l"/>
            <a:pathLst>
              <a:path h="8229600" w="3744468">
                <a:moveTo>
                  <a:pt x="0" y="0"/>
                </a:moveTo>
                <a:lnTo>
                  <a:pt x="3744468" y="0"/>
                </a:lnTo>
                <a:lnTo>
                  <a:pt x="37444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471" y="398525"/>
            <a:ext cx="13520262" cy="118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2"/>
              </a:lnSpc>
              <a:spcBef>
                <a:spcPct val="0"/>
              </a:spcBef>
            </a:pPr>
            <a:r>
              <a:rPr lang="en-US" sz="8396" strike="noStrike" u="none">
                <a:solidFill>
                  <a:srgbClr val="286792"/>
                </a:solidFill>
                <a:latin typeface="Poppins Heavy"/>
              </a:rPr>
              <a:t>WHY ARE WE DIFFERENT?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2E9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44151" y="5143500"/>
          <a:ext cx="14002851" cy="4920112"/>
        </p:xfrm>
        <a:graphic>
          <a:graphicData uri="http://schemas.openxmlformats.org/drawingml/2006/table">
            <a:tbl>
              <a:tblPr/>
              <a:tblGrid>
                <a:gridCol w="3537211"/>
                <a:gridCol w="3537211"/>
                <a:gridCol w="3464214"/>
                <a:gridCol w="3464214"/>
              </a:tblGrid>
              <a:tr h="958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Serial.Number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Residential.Type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Sales.Ratio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Sale_Category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8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List.Year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SaleYear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AvgLendingRate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8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Date.Recorded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SaleMonth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Downturn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Sale.Amount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Town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Pandemic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Assessed.Value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County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8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Property.Type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oppins"/>
                        </a:rPr>
                        <a:t>Residential_Category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834536" y="696438"/>
            <a:ext cx="14112639" cy="113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86792"/>
                </a:solidFill>
                <a:latin typeface="Poppins Heavy"/>
              </a:rPr>
              <a:t>DATASET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4151" y="2095917"/>
            <a:ext cx="14748617" cy="26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9301" indent="-309650" lvl="1">
              <a:lnSpc>
                <a:spcPts val="4302"/>
              </a:lnSpc>
              <a:buFont typeface="Arial"/>
              <a:buChar char="•"/>
            </a:pPr>
            <a:r>
              <a:rPr lang="en-US" sz="2868" spc="28">
                <a:solidFill>
                  <a:srgbClr val="000000"/>
                </a:solidFill>
                <a:latin typeface="Poppins Medium"/>
              </a:rPr>
              <a:t>Our data is from State of Connecticut on data.gov</a:t>
            </a:r>
          </a:p>
          <a:p>
            <a:pPr marL="619301" indent="-309650" lvl="1">
              <a:lnSpc>
                <a:spcPts val="4302"/>
              </a:lnSpc>
              <a:buFont typeface="Arial"/>
              <a:buChar char="•"/>
            </a:pPr>
            <a:r>
              <a:rPr lang="en-US" sz="2868" spc="28">
                <a:solidFill>
                  <a:srgbClr val="000000"/>
                </a:solidFill>
                <a:latin typeface="Poppins Medium"/>
              </a:rPr>
              <a:t>Our data is include 2001-2020 sales data from Connecticut</a:t>
            </a:r>
          </a:p>
          <a:p>
            <a:pPr marL="619301" indent="-309650" lvl="1">
              <a:lnSpc>
                <a:spcPts val="4302"/>
              </a:lnSpc>
              <a:buFont typeface="Arial"/>
              <a:buChar char="•"/>
            </a:pPr>
            <a:r>
              <a:rPr lang="en-US" sz="2868" spc="28">
                <a:solidFill>
                  <a:srgbClr val="000000"/>
                </a:solidFill>
                <a:latin typeface="Poppins Medium"/>
              </a:rPr>
              <a:t>The raw dataset have 997213 rows and 14 columns</a:t>
            </a:r>
          </a:p>
          <a:p>
            <a:pPr marL="619301" indent="-309650" lvl="1">
              <a:lnSpc>
                <a:spcPts val="4302"/>
              </a:lnSpc>
              <a:buFont typeface="Arial"/>
              <a:buChar char="•"/>
            </a:pPr>
            <a:r>
              <a:rPr lang="en-US" sz="2868" spc="28">
                <a:solidFill>
                  <a:srgbClr val="000000"/>
                </a:solidFill>
                <a:latin typeface="Poppins Medium"/>
              </a:rPr>
              <a:t>After cleaning data, we add some meaningful column base on the raw data and our new dataset has 60967 rows and 18 columns.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DAF-rIHI6-4</dc:identifier>
  <dcterms:modified xsi:type="dcterms:W3CDTF">2011-08-01T06:04:30Z</dcterms:modified>
  <cp:revision>1</cp:revision>
  <dc:title>MGT 599 Capstone</dc:title>
</cp:coreProperties>
</file>